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9" r:id="rId6"/>
    <p:sldId id="258" r:id="rId7"/>
    <p:sldId id="260" r:id="rId8"/>
    <p:sldId id="271" r:id="rId9"/>
    <p:sldId id="263" r:id="rId10"/>
    <p:sldId id="261" r:id="rId11"/>
    <p:sldId id="262" r:id="rId12"/>
    <p:sldId id="264" r:id="rId13"/>
    <p:sldId id="265" r:id="rId14"/>
    <p:sldId id="270" r:id="rId15"/>
    <p:sldId id="267" r:id="rId16"/>
    <p:sldId id="266" r:id="rId17"/>
    <p:sldId id="268" r:id="rId18"/>
    <p:sldId id="269" r:id="rId19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Szerző" initials="S" lastIdx="1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408" autoAdjust="0"/>
  </p:normalViewPr>
  <p:slideViewPr>
    <p:cSldViewPr snapToGrid="0">
      <p:cViewPr varScale="1">
        <p:scale>
          <a:sx n="101" d="100"/>
          <a:sy n="101" d="100"/>
        </p:scale>
        <p:origin x="11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4-14T11:52:50.029" idx="1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4-14T10:52:48.469" idx="1">
    <p:pos x="10" y="10"/>
    <p:text>Megoldás: egyszerűbbe, gyorsabbá teszi az örökbefogadás folyamatát az oldalunk, hiszen összegyűjti a menhelyeket egy helyen megtalálható. Evvel gördülékenyebbé teszi az örökbefogadás folyamatát.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4-14T10:54:50.299" idx="2">
    <p:pos x="10" y="10"/>
    <p:text>Kódról kell beszélni, mit csinál. A restful apinak meg kell felelnie a CRUD (Create, Read, Update, Delete) műveleteknek. A CREATE, új erőforrás létrehozása, ezt a művletet a POST HTTP metódussal valósítják meg. READ, létező erőforrások lekérdezése, ez a művelet a GET HTTP metódussal. UPDATE,létező erőforrás módosítása, ez a művelet általában a PUT, PATCH HTTP metódus. DELETE, létező erőforás eltávolítása, ez a művelet a DELETE HTTP metódussal. Az oldalunk megfelel a CRUD műveleteinek.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4-14T11:03:44.329" idx="3">
    <p:pos x="10" y="10"/>
    <p:text/>
    <p:extLst>
      <p:ext uri="{C676402C-5697-4E1C-873F-D02D1690AC5C}">
        <p15:threadingInfo xmlns:p15="http://schemas.microsoft.com/office/powerpoint/2012/main" timeZoneBias="-120"/>
      </p:ext>
    </p:extLst>
  </p:cm>
  <p:cm authorId="2" dt="2025-04-14T11:06:36.931" idx="4">
    <p:pos x="10" y="146"/>
    <p:text>- jóváhagyyni lehet az adminoknak a beérkezett menhelyeket, evvel azt kerülük el, hogy nem valós menhelyek ne tudjanak megjelenni a weboldalon. A menhelyek egy false tagot kapnak, amit itt el tudunk fogadni.</p:text>
    <p:extLst>
      <p:ext uri="{C676402C-5697-4E1C-873F-D02D1690AC5C}">
        <p15:threadingInfo xmlns:p15="http://schemas.microsoft.com/office/powerpoint/2012/main" timeZoneBias="-120">
          <p15:parentCm authorId="2" idx="3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4-14T11:06:40.837" idx="5">
    <p:pos x="10" y="10"/>
    <p:text>A dinamikus architektúra arra utal, hogy a rendszer képes alkalmazkodni a környezeti változásokhoz, és képes futási időben történő módosításokra. Egy dinamikus, komponensalapú architektúra lehetővé teszi a rendszerek rugalmasabb fejlesztését és fenntartását. Ez a megközelítés elősegíti a gyorsabb fejlesztési ciklusokat, a könnyebb hibajavítást és a jövőbeli bővítések zökkenőmentességét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4-14T11:10:55.503" idx="6">
    <p:pos x="7434" y="828"/>
    <p:text/>
    <p:extLst>
      <p:ext uri="{C676402C-5697-4E1C-873F-D02D1690AC5C}">
        <p15:threadingInfo xmlns:p15="http://schemas.microsoft.com/office/powerpoint/2012/main" timeZoneBias="-120"/>
      </p:ext>
    </p:extLst>
  </p:cm>
  <p:cm authorId="2" dt="2025-04-14T11:14:00.530" idx="7">
    <p:pos x="7434" y="964"/>
    <p:text>Miért választtuk a MongoDB NOSQL-t? Régebb óta használom, több tapasztalatot szereztem benne. A NOSQL egy nem relációs adatbázis, A NoSQL adatbázisok célja, hogy hatékonyabban és rugalmasabban kezeljenek nagy mennyiségű adatot. Rugalmasság:  könnyebben alkalmazkodnak a változó adatszerkezetekhez. Ez különösen előnyös ott ahol, az adatokat folyamatosan frissítik vagy változatják</p:text>
    <p:extLst>
      <p:ext uri="{C676402C-5697-4E1C-873F-D02D1690AC5C}">
        <p15:threadingInfo xmlns:p15="http://schemas.microsoft.com/office/powerpoint/2012/main" timeZoneBias="-120">
          <p15:parentCm authorId="2" idx="6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4-14T11:15:33.149" idx="8">
    <p:pos x="10" y="10"/>
    <p:text>Mesélj a kódról ami a képen van! + A NOSQL egy Dokumentum-orientált adatbázis: Az adatok dokumentumokban kerülnek tárolásra, jellemzően JSON formátumban. Példa: MongoDB.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4-14T11:17:54.381" idx="9">
    <p:pos x="10" y="10"/>
    <p:text>A reszponzivitást minden készülékre elkészítettük, asztali gép, tablet telefon. Felhasználóbarátként jelenjen meg és letisztultan, például a menü telefonos nézetben összecsuklik hamburger meüvé.</p:text>
    <p:extLst>
      <p:ext uri="{C676402C-5697-4E1C-873F-D02D1690AC5C}">
        <p15:threadingInfo xmlns:p15="http://schemas.microsoft.com/office/powerpoint/2012/main" timeZoneBias="-120"/>
      </p:ext>
    </p:extLst>
  </p:cm>
  <p:cm authorId="2" dt="2025-04-14T11:23:23.864" idx="10">
    <p:pos x="146" y="146"/>
    <p:text>Reszponzivitás, rugalmas rácszerkzetet, ami lehetővé teszi, hogy az oldal elemei pl: képek, szövegek, automatikusan alkalmazkodjanak a képernyő szélességéhez. A reszponziv weboldal tervezés a modern webfejlesztés egyik elengedhetetlen része, amely lehetővé teszi a felhasnálók számára, hogy különböző eszközökön megfelelő élményben részesüljenek. Figyelembe véve a növekvő mobilhasználatot. A mi projektönkhöz a BOOTSRAP segítségével fejlesztettünk.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4-14T12:14:33.528" idx="12">
    <p:pos x="2652" y="156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AAC79F-09A0-49C4-A2B6-C074954974FD}" type="datetime1">
              <a:rPr lang="hu-HU" smtClean="0"/>
              <a:t>2025. 04. 14.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75DC4F1-CC00-4E21-8F9B-51DE3107EA3A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38173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3D751-DB4D-41A2-8B68-75C2D0CF244D}" type="datetime1">
              <a:rPr lang="hu-HU" smtClean="0"/>
              <a:pPr/>
              <a:t>2025. 04. 14.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D563E5-3F3B-4F78-9C71-DC2608869805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303684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D563E5-3F3B-4F78-9C71-DC2608869805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88391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Ricsi mondja: Mesélj a kódról ami a képen van. Fehér dobozos tesztelés: 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tesztelő hozzáfér az alkalmazás forráskódjához és ismeri a program működésének részleteit. </a:t>
            </a:r>
            <a:r>
              <a:rPr lang="hu-H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Cél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szoftver belső működésének, logikájának és struktúrájának ellenőrzése. Unit tesztelés: Az egyes egységek (funkciók, módszerek) tesztelése.</a:t>
            </a:r>
          </a:p>
          <a:p>
            <a:r>
              <a:rPr lang="hu-HU" dirty="0"/>
              <a:t>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D563E5-3F3B-4F78-9C71-DC2608869805}" type="slidenum">
              <a:rPr lang="hu-HU" noProof="0" smtClean="0"/>
              <a:t>10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47983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Tündi mondja: A frontendet külön a fejlesztés alatt állandóan teszteltük, a végén pedig megkértünk egy külön független személyt aki végig tesztelté a menhelyek és a sima felhasználó részt is. A menhelyeknél  a regisztráció, esemény hozzáadása. A felhasználó részét is, ahol szintén regisztráció, bejelentkezés, menhelyek kedvencekhez adása. Ez egy fekete dobozos tesztelés: a tesztelő nem ismeri a szoftver belső működését. 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hangsúly a szoftver bemeneteinek és kimeneteinek tesztelésén van. </a:t>
            </a:r>
            <a:r>
              <a:rPr lang="hu-H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Célja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felhasználói funkciók helyességének és a szoftver elvárt viselkedésének tesztelése.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D563E5-3F3B-4F78-9C71-DC2608869805}" type="slidenum">
              <a:rPr lang="hu-HU" noProof="0" smtClean="0"/>
              <a:t>11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543845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Inkább Tündi mondja: GITHUB: 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hu-H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egy rendkívül népszerű verziókezelő rendszer, amely lehetővé teszi a forráskód tárolását, kezelését és megosztását. Lehetővé teszi a csapaton belüli együttműködést, hiszen több fejlesztő is egyszerre dolgozhat a projekten. Nyomon követhető a kódmódosítások története. A </a:t>
            </a:r>
            <a:r>
              <a:rPr lang="hu-H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</a:t>
            </a:r>
            <a:r>
              <a:rPr lang="hu-H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egy kommunikációs platform, Valós idejű csevegés, dokumentummegosztás és együttműködés az iskolai Microsoft fiókjaink segítségével. </a:t>
            </a:r>
            <a:r>
              <a:rPr lang="hu-H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Discord</a:t>
            </a:r>
            <a:r>
              <a:rPr lang="hu-H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Ingyenes hang- és videóhívások, valamint szöveges chat, amelyek lehetővé teszik a gyors és hatékony kommunikációt, illetve ha valamelyikünk elakadt valamiben, képernyőmegosztással segítettünk egymásnak.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D563E5-3F3B-4F78-9C71-DC2608869805}" type="slidenum">
              <a:rPr lang="hu-HU" noProof="0" smtClean="0"/>
              <a:t>12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4012742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KÖZÖS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D563E5-3F3B-4F78-9C71-DC2608869805}" type="slidenum">
              <a:rPr lang="hu-HU" noProof="0" smtClean="0"/>
              <a:t>13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484295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KÖZÖS, Ricsi az applikációt mondja, Tündi az adományozási lehetőséget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D563E5-3F3B-4F78-9C71-DC2608869805}" type="slidenum">
              <a:rPr lang="hu-HU" noProof="0" smtClean="0"/>
              <a:t>14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4103096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dirty="0"/>
              <a:t>Tündi mondja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D563E5-3F3B-4F78-9C71-DC2608869805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1648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dirty="0"/>
              <a:t>Tündi mondja: Megoldás: egyszerűbbe, gyorsabbá teszi az örökbefogadás folyamatát az oldalunk, hiszen összegyűjti a menhelyeket egy helyen megtalálható. Evvel gördülékenyebbé teszi az örökbefogadás folyamatát.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D563E5-3F3B-4F78-9C71-DC2608869805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63482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dirty="0"/>
              <a:t>Ricsi mondja: Kódról kell beszélni, mit csinál. A </a:t>
            </a:r>
            <a:r>
              <a:rPr lang="hu-HU" dirty="0" err="1"/>
              <a:t>restful</a:t>
            </a:r>
            <a:r>
              <a:rPr lang="hu-HU" dirty="0"/>
              <a:t> </a:t>
            </a:r>
            <a:r>
              <a:rPr lang="hu-HU" dirty="0" err="1"/>
              <a:t>apinak</a:t>
            </a:r>
            <a:r>
              <a:rPr lang="hu-HU" dirty="0"/>
              <a:t> meg kell felelnie a CRUD (</a:t>
            </a:r>
            <a:r>
              <a:rPr lang="hu-HU" dirty="0" err="1"/>
              <a:t>Create</a:t>
            </a:r>
            <a:r>
              <a:rPr lang="hu-HU" dirty="0"/>
              <a:t>, Read, Update, </a:t>
            </a:r>
            <a:r>
              <a:rPr lang="hu-HU" dirty="0" err="1"/>
              <a:t>Delete</a:t>
            </a:r>
            <a:r>
              <a:rPr lang="hu-HU" dirty="0"/>
              <a:t>) műveleteknek. A CREATE, új erőforrás létrehozása, ezt a </a:t>
            </a:r>
            <a:r>
              <a:rPr lang="hu-HU" dirty="0" err="1"/>
              <a:t>művletet</a:t>
            </a:r>
            <a:r>
              <a:rPr lang="hu-HU" dirty="0"/>
              <a:t> a POST HTTP metódussal valósítják meg. READ, létező erőforrások lekérdezése, ez a művelet a GET HTTP metódussal. </a:t>
            </a:r>
            <a:r>
              <a:rPr lang="hu-HU" dirty="0" err="1"/>
              <a:t>UPDATE,létező</a:t>
            </a:r>
            <a:r>
              <a:rPr lang="hu-HU" dirty="0"/>
              <a:t> erőforrás módosítása, ez a művelet általában a PUT, PATCH HTTP metódus. DELETE, létező </a:t>
            </a:r>
            <a:r>
              <a:rPr lang="hu-HU" dirty="0" err="1"/>
              <a:t>erőforás</a:t>
            </a:r>
            <a:r>
              <a:rPr lang="hu-HU" dirty="0"/>
              <a:t> eltávolítása, ez a művelet a DELETE HTTP metódussal. Az oldalunk megfelel a CRUD műveleteinek.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D563E5-3F3B-4F78-9C71-DC2608869805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5415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Ricsi monda: - </a:t>
            </a:r>
            <a:r>
              <a:rPr lang="hu-HU" dirty="0" err="1"/>
              <a:t>jóváhagyyni</a:t>
            </a:r>
            <a:r>
              <a:rPr lang="hu-HU" dirty="0"/>
              <a:t> lehet az </a:t>
            </a:r>
            <a:r>
              <a:rPr lang="hu-HU" dirty="0" err="1"/>
              <a:t>adminoknak</a:t>
            </a:r>
            <a:r>
              <a:rPr lang="hu-HU" dirty="0"/>
              <a:t> a beérkezett menhelyeket, evvel azt </a:t>
            </a:r>
            <a:r>
              <a:rPr lang="hu-HU" dirty="0" err="1"/>
              <a:t>kerülük</a:t>
            </a:r>
            <a:r>
              <a:rPr lang="hu-HU" dirty="0"/>
              <a:t> el, hogy nem valós menhelyek ne tudjanak megjelenni a weboldalon. A menhelyek egy </a:t>
            </a:r>
            <a:r>
              <a:rPr lang="hu-HU" dirty="0" err="1"/>
              <a:t>false</a:t>
            </a:r>
            <a:r>
              <a:rPr lang="hu-HU" dirty="0"/>
              <a:t> tagot kapnak, amit itt el tudunk fogadni.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D563E5-3F3B-4F78-9C71-DC2608869805}" type="slidenum">
              <a:rPr lang="hu-HU" noProof="0" smtClean="0"/>
              <a:t>5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562809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dirty="0"/>
              <a:t>Tündi mondja: A dinamikus architektúra arra utal, hogy a rendszer képes alkalmazkodni a környezeti változásokhoz, és képes futási időben történő módosításokra. Egy dinamikus, komponensalapú architektúra lehetővé teszi a rendszerek rugalmasabb fejlesztését és fenntartását. Ez a megközelítés elősegíti a gyorsabb fejlesztési ciklusokat, a könnyebb hibajavítást és a jövőbeli bővítések zökkenőmentességét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D563E5-3F3B-4F78-9C71-DC2608869805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09128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dirty="0"/>
              <a:t>Ricsi mondja: Miért </a:t>
            </a:r>
            <a:r>
              <a:rPr lang="hu-HU" dirty="0" err="1"/>
              <a:t>választtuk</a:t>
            </a:r>
            <a:r>
              <a:rPr lang="hu-HU" dirty="0"/>
              <a:t> a </a:t>
            </a:r>
            <a:r>
              <a:rPr lang="hu-HU" dirty="0" err="1"/>
              <a:t>MongoDB</a:t>
            </a:r>
            <a:r>
              <a:rPr lang="hu-HU" dirty="0"/>
              <a:t> NOSQL-t? Régebb óta használom, több tapasztalatot szereztem benne. A NOSQL egy nem relációs adatbázis, A </a:t>
            </a:r>
            <a:r>
              <a:rPr lang="hu-HU" dirty="0" err="1"/>
              <a:t>NoSQL</a:t>
            </a:r>
            <a:r>
              <a:rPr lang="hu-HU" dirty="0"/>
              <a:t> adatbázisok célja, hogy hatékonyabban és rugalmasabban kezeljenek nagy mennyiségű adatot. Rugalmasság:  könnyebben alkalmazkodnak a változó adatszerkezetekhez. Ez különösen előnyös ott ahol, az adatokat folyamatosan frissítik vagy </a:t>
            </a:r>
            <a:r>
              <a:rPr lang="hu-HU" dirty="0" err="1"/>
              <a:t>változatják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D563E5-3F3B-4F78-9C71-DC2608869805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99278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Ricsi mondja: Mesélj a kódról ami a képen van! + A NOSQL egy Dokumentum-orientált adatbázis: Az adatok dokumentumokban kerülnek tárolásra, jellemzően JSON formátumban. Példa: </a:t>
            </a:r>
            <a:r>
              <a:rPr lang="hu-HU" dirty="0" err="1"/>
              <a:t>MongoDB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D563E5-3F3B-4F78-9C71-DC2608869805}" type="slidenum">
              <a:rPr lang="hu-HU" noProof="0" smtClean="0"/>
              <a:t>8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035011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u-HU" dirty="0"/>
              <a:t>Tündi mondja: A </a:t>
            </a:r>
            <a:r>
              <a:rPr lang="hu-HU" dirty="0" err="1"/>
              <a:t>reszponzivitást</a:t>
            </a:r>
            <a:r>
              <a:rPr lang="hu-HU" dirty="0"/>
              <a:t> minden készülékre elkészítettük, asztali gép, tablet telefon. Felhasználóbarátként jelenjen meg és letisztultan, például a menü telefonos nézetben összecsuklik hamburger </a:t>
            </a:r>
            <a:r>
              <a:rPr lang="hu-HU" dirty="0" err="1"/>
              <a:t>meüvé</a:t>
            </a:r>
            <a:r>
              <a:rPr lang="hu-HU" dirty="0"/>
              <a:t>. </a:t>
            </a:r>
            <a:r>
              <a:rPr lang="hu-HU" dirty="0" err="1"/>
              <a:t>Reszponzivitás</a:t>
            </a:r>
            <a:r>
              <a:rPr lang="hu-HU" dirty="0"/>
              <a:t>, rugalmas </a:t>
            </a:r>
            <a:r>
              <a:rPr lang="hu-HU" dirty="0" err="1"/>
              <a:t>rácszerkzetet</a:t>
            </a:r>
            <a:r>
              <a:rPr lang="hu-HU" dirty="0"/>
              <a:t>, ami lehetővé teszi, hogy az oldal elemei pl: képek, szövegek, automatikusan alkalmazkodjanak a képernyő szélességéhez. A </a:t>
            </a:r>
            <a:r>
              <a:rPr lang="hu-HU" dirty="0" err="1"/>
              <a:t>reszponziv</a:t>
            </a:r>
            <a:r>
              <a:rPr lang="hu-HU" dirty="0"/>
              <a:t> weboldal tervezés a modern webfejlesztés egyik elengedhetetlen része, amely lehetővé teszi a </a:t>
            </a:r>
            <a:r>
              <a:rPr lang="hu-HU" dirty="0" err="1"/>
              <a:t>felhasnálók</a:t>
            </a:r>
            <a:r>
              <a:rPr lang="hu-HU" dirty="0"/>
              <a:t> számára, hogy különböző eszközökön megfelelő élményben részesüljenek. Figyelembe véve a növekvő mobilhasználatot. A mi </a:t>
            </a:r>
            <a:r>
              <a:rPr lang="hu-HU" dirty="0" err="1"/>
              <a:t>projektönkhöz</a:t>
            </a:r>
            <a:r>
              <a:rPr lang="hu-HU" dirty="0"/>
              <a:t> a BOOTSRAP segítségével fejlesztettünk.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D563E5-3F3B-4F78-9C71-DC2608869805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40478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Szabadkézi sokszög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Szabadkézi sokszög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Szabadkézi sokszög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 rtlCol="0"/>
          <a:lstStyle/>
          <a:p>
            <a:pPr rtl="0"/>
            <a:fld id="{B586D8F1-FEEF-47D0-AD54-6924B4347503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rtlCol="0" anchor="ctr"/>
          <a:lstStyle>
            <a:lvl1pPr algn="l">
              <a:defRPr sz="1200"/>
            </a:lvl1pPr>
          </a:lstStyle>
          <a:p>
            <a:pPr rtl="0"/>
            <a:fld id="{FAEF9944-A4F6-4C59-AEBD-678D6480B8EA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68" name="Szabadkézi sokszög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Csoport 8" title="Szövegdoboz alakja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Szabadkézi sokszög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Szabadkézi sokszög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Egyenes összekötő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rtlCol="0"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4C9100-9725-450E-B7D9-692048E04D82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 7" title="Toll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Szabadkézi sokszög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Szabadkézi sokszög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 rtlCol="0"/>
          <a:lstStyle/>
          <a:p>
            <a:pPr rtl="0"/>
            <a:fld id="{31DEE8DD-5B96-4D6B-ACDB-969C83410304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FAEF9944-A4F6-4C59-AEBD-678D6480B8EA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cxnSp>
        <p:nvCxnSpPr>
          <p:cNvPr id="7" name="Egyenes összekötő 6" title="Megvonalaz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149385-C2EE-4EE6-AA1B-CD435AF370DA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zabadkézi sokszög 5" title="Toll háttere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Csoport 8" title="Szövegdoboz alakja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Szabadkézi sokszög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Szabadkézi sokszög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Egyenes összekötő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14DB743E-BCF0-429F-BFF1-0C5966433ACB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 rtlCol="0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FAEF9944-A4F6-4C59-AEBD-678D6480B8EA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rtlCol="0"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 rtlCol="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1CAB2A-CDF8-45BE-BEBC-6FB1B0ED5F08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rtlCol="0"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rtlCol="0"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AEE1F7-3F9C-461B-AA90-6440FEBB1273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F882AF-1DBD-44B7-90CD-5E8310A8A37E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 4" title="Tollak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Szabadkézi sokszög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Szabadkézi sokszög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D68B42-A9EF-4600-B575-83130C3EFF7F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zabadkézi sokszög 15" title="Toll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rtlCol="0"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 rtlCol="0"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493A4B7-8C67-4E2D-BD2F-05062781FB04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rtlCol="0" anchor="t"/>
          <a:lstStyle>
            <a:lvl1pPr algn="l">
              <a:defRPr sz="4400"/>
            </a:lvl1pPr>
          </a:lstStyle>
          <a:p>
            <a:pPr rtl="0"/>
            <a:fld id="{FAEF9944-A4F6-4C59-AEBD-678D6480B8EA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zabadkézi sokszög 15" title="Toll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rtlCol="0"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 rtlCol="0"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BE3FEA79-ECDD-4398-9DB2-9D296F2A3E94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rtlCol="0" anchor="t"/>
          <a:lstStyle>
            <a:lvl1pPr algn="l">
              <a:defRPr sz="4400"/>
            </a:lvl1pPr>
          </a:lstStyle>
          <a:p>
            <a:pPr rtl="0"/>
            <a:fld id="{FAEF9944-A4F6-4C59-AEBD-678D6480B8EA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soport 6" title="Tollak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Szabadkézi sokszög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Szabadkézi sokszög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fld id="{6E5A6F46-37E0-4E5E-B278-949CE661FF96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fld id="{FAEF9944-A4F6-4C59-AEBD-678D6480B8EA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cxnSp>
        <p:nvCxnSpPr>
          <p:cNvPr id="9" name="Egyenes összekötő 8" title="Megvonalaz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comments" Target="../comments/commen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comments" Target="../comments/commen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comments" Target="../comments/commen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comments" Target="../comments/comment6.x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7.xm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.png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comments" Target="../comments/commen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églalap 50">
            <a:extLst>
              <a:ext uri="{FF2B5EF4-FFF2-40B4-BE49-F238E27FC236}">
                <a16:creationId xmlns:a16="http://schemas.microsoft.com/office/drawing/2014/main" id="{36E27C40-104A-4C05-A382-21A40999A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grpSp>
        <p:nvGrpSpPr>
          <p:cNvPr id="53" name="Csoport 52">
            <a:extLst>
              <a:ext uri="{FF2B5EF4-FFF2-40B4-BE49-F238E27FC236}">
                <a16:creationId xmlns:a16="http://schemas.microsoft.com/office/drawing/2014/main" id="{C1D78633-7222-4BD8-9B43-C5A3FE3FB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54" name="Szabadkézi sokszög 5">
              <a:extLst>
                <a:ext uri="{FF2B5EF4-FFF2-40B4-BE49-F238E27FC236}">
                  <a16:creationId xmlns:a16="http://schemas.microsoft.com/office/drawing/2014/main" id="{64A62ED5-69F8-4A9A-959F-BDFA4CB00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55" name="Szabadkézi sokszög 9">
              <a:extLst>
                <a:ext uri="{FF2B5EF4-FFF2-40B4-BE49-F238E27FC236}">
                  <a16:creationId xmlns:a16="http://schemas.microsoft.com/office/drawing/2014/main" id="{1E1E0581-3B45-45FA-909D-956C5BA8C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56" name="Szabadkézi sokszög 13">
              <a:extLst>
                <a:ext uri="{FF2B5EF4-FFF2-40B4-BE49-F238E27FC236}">
                  <a16:creationId xmlns:a16="http://schemas.microsoft.com/office/drawing/2014/main" id="{05474103-4A93-4198-B2FA-45EC74FD5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</p:grpSp>
      <p:grpSp>
        <p:nvGrpSpPr>
          <p:cNvPr id="58" name="Csoport 57">
            <a:extLst>
              <a:ext uri="{FF2B5EF4-FFF2-40B4-BE49-F238E27FC236}">
                <a16:creationId xmlns:a16="http://schemas.microsoft.com/office/drawing/2014/main" id="{AD746CED-0567-4DF8-AB5A-955539059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 useBgFill="1">
          <p:nvSpPr>
            <p:cNvPr id="59" name="Szabadkézi sokszög 159">
              <a:extLst>
                <a:ext uri="{FF2B5EF4-FFF2-40B4-BE49-F238E27FC236}">
                  <a16:creationId xmlns:a16="http://schemas.microsoft.com/office/drawing/2014/main" id="{ADA5E076-A7C5-4275-A6C5-D0949C89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60" name="Szabadkézi sokszög 164">
              <a:extLst>
                <a:ext uri="{FF2B5EF4-FFF2-40B4-BE49-F238E27FC236}">
                  <a16:creationId xmlns:a16="http://schemas.microsoft.com/office/drawing/2014/main" id="{8DA0B687-0059-4D26-A341-3533C07D8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61" name="Egyenes összekötő 60">
              <a:extLst>
                <a:ext uri="{FF2B5EF4-FFF2-40B4-BE49-F238E27FC236}">
                  <a16:creationId xmlns:a16="http://schemas.microsoft.com/office/drawing/2014/main" id="{B3CFF822-5B88-4257-86DB-464E3C75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465AC2A1-33AB-498F-9481-456EE428A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2301" y="1830579"/>
            <a:ext cx="5860821" cy="1829015"/>
          </a:xfrm>
        </p:spPr>
        <p:txBody>
          <a:bodyPr rtlCol="0" anchor="ctr">
            <a:normAutofit/>
          </a:bodyPr>
          <a:lstStyle/>
          <a:p>
            <a:pPr algn="ctr"/>
            <a:r>
              <a:rPr lang="hu-HU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Menhely Térkép 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44B152B-31E5-418B-BA48-A3361253F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2301" y="4176130"/>
            <a:ext cx="5860821" cy="926103"/>
          </a:xfrm>
        </p:spPr>
        <p:txBody>
          <a:bodyPr rtlCol="0">
            <a:normAutofit/>
          </a:bodyPr>
          <a:lstStyle/>
          <a:p>
            <a:pPr algn="ctr" rtl="0"/>
            <a:r>
              <a:rPr lang="hu-HU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 Richárd, Váradi Tünde</a:t>
            </a:r>
          </a:p>
        </p:txBody>
      </p:sp>
    </p:spTree>
    <p:extLst>
      <p:ext uri="{BB962C8B-B14F-4D97-AF65-F5344CB8AC3E}">
        <p14:creationId xmlns:p14="http://schemas.microsoft.com/office/powerpoint/2010/main" val="107436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6697E691-44CA-4033-9A4E-D4415D4A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Fehér dobozos tesztelés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5036FE15-7B31-4B8F-A3FE-A2196C18C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16161" y="2491530"/>
            <a:ext cx="2988110" cy="3604470"/>
          </a:xfrm>
        </p:spPr>
        <p:txBody>
          <a:bodyPr/>
          <a:lstStyle/>
          <a:p>
            <a:r>
              <a:rPr lang="hu-H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Nem jóváhagyott menhelyek (backend) tesztelése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Tevékenység: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backend minden nem jóváhagyott menhelyet visszaad és minden ilyen elemnek a jóváhagyott értéke valóban hamis e.</a:t>
            </a:r>
          </a:p>
          <a:p>
            <a:endParaRPr lang="hu-HU" dirty="0"/>
          </a:p>
        </p:txBody>
      </p:sp>
      <p:pic>
        <p:nvPicPr>
          <p:cNvPr id="2" name="Tartalom helye 1">
            <a:extLst>
              <a:ext uri="{FF2B5EF4-FFF2-40B4-BE49-F238E27FC236}">
                <a16:creationId xmlns:a16="http://schemas.microsoft.com/office/drawing/2014/main" id="{D2EB9522-056A-4DF9-92F2-DE34A3E73D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020311" y="2337731"/>
            <a:ext cx="3312984" cy="22174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Kép 5" descr="C:\Users\vartun583\AppData\Local\Microsoft\Windows\INetCache\Content.MSO\EBB492EC.tmp">
            <a:extLst>
              <a:ext uri="{FF2B5EF4-FFF2-40B4-BE49-F238E27FC236}">
                <a16:creationId xmlns:a16="http://schemas.microsoft.com/office/drawing/2014/main" id="{D0EB0704-CEB6-4226-BCAB-ECCB15D4791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5" y="2337731"/>
            <a:ext cx="4646265" cy="4029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5419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79A399-C367-4829-92CC-60A36355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818" y="568345"/>
            <a:ext cx="8516454" cy="1560716"/>
          </a:xfrm>
        </p:spPr>
        <p:txBody>
          <a:bodyPr/>
          <a:lstStyle/>
          <a:p>
            <a:pPr algn="ctr"/>
            <a:r>
              <a:rPr lang="hu-HU" dirty="0"/>
              <a:t>Fekete dobozos tesztelés</a:t>
            </a:r>
          </a:p>
        </p:txBody>
      </p:sp>
      <p:pic>
        <p:nvPicPr>
          <p:cNvPr id="25" name="Tartalom helye 24">
            <a:extLst>
              <a:ext uri="{FF2B5EF4-FFF2-40B4-BE49-F238E27FC236}">
                <a16:creationId xmlns:a16="http://schemas.microsoft.com/office/drawing/2014/main" id="{67CE29C3-3128-492E-933B-DDF62A62B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7729" y="1602298"/>
            <a:ext cx="6441358" cy="3212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878D9D27-E14E-4149-9E1B-3A623759F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91" y="1602298"/>
            <a:ext cx="4750980" cy="16037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1F636FC9-B20D-4BD1-A052-BF3126D9C8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417"/>
          <a:stretch/>
        </p:blipFill>
        <p:spPr>
          <a:xfrm>
            <a:off x="6953291" y="3429000"/>
            <a:ext cx="2883806" cy="3212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4441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9A940F14-0862-4CCE-A686-8908F69D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Csapatmunkához használt platformok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6589739-949A-427B-8DF2-4519C2217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Discord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4DD8410-5B4D-4C60-8EDA-DBD26F7DC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022" y="2335708"/>
            <a:ext cx="1980500" cy="19805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D929F482-1FCA-49C6-AF17-8BA848E4F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35" y="3365295"/>
            <a:ext cx="1967936" cy="1797714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F530C4C-0511-4FE8-A308-33AAE4E19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771" y="4522292"/>
            <a:ext cx="3280095" cy="16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4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87A5A938-0BD7-40BA-83A8-63D33E4D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Csapatmunka felosztás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58AD5EDE-4ADC-45D7-BD3B-A48E61018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Kis Richárd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59BCC19-0F2F-4260-89CA-85BF865B9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699" y="2835479"/>
            <a:ext cx="4160520" cy="2273417"/>
          </a:xfrm>
        </p:spPr>
        <p:txBody>
          <a:bodyPr/>
          <a:lstStyle/>
          <a:p>
            <a:pPr marL="0" indent="0">
              <a:buNone/>
            </a:pP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Adatbázis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Tesztelés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kontrollerek elkészítése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0ADA91CE-9A25-48C7-8F14-9F88AA004F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dirty="0"/>
              <a:t>Váradi Tünde</a:t>
            </a: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14E56C2A-DC73-4E4E-9189-0627E4A3CC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1472" y="3337768"/>
            <a:ext cx="4160520" cy="2779361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Anyaggyűjtés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Dokumentáció készítése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Tesztelés</a:t>
            </a:r>
          </a:p>
        </p:txBody>
      </p:sp>
    </p:spTree>
    <p:extLst>
      <p:ext uri="{BB962C8B-B14F-4D97-AF65-F5344CB8AC3E}">
        <p14:creationId xmlns:p14="http://schemas.microsoft.com/office/powerpoint/2010/main" val="2011726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B76AC7DB-77DE-44DE-91D7-AFB918E6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Jövőbeli újítások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DC42FE40-7032-4C59-BC97-7FF4907A89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Applikáció telefonra</a:t>
            </a:r>
          </a:p>
          <a:p>
            <a:pPr lvl="1"/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Felhasználók számára könnyebbé teszi az elérhetőséget és használhatóságot</a:t>
            </a:r>
          </a:p>
          <a:p>
            <a:pPr lvl="1"/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Bárhol könnyedén böngészhető menhelyek</a:t>
            </a:r>
          </a:p>
          <a:p>
            <a:endParaRPr lang="hu-HU" dirty="0"/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D82CCEEB-1F50-4D6E-8CC2-41D23230CA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Adományozási lehetőség </a:t>
            </a:r>
          </a:p>
          <a:p>
            <a:pPr lvl="1"/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Menhelyek látogatói pénzbeli adományokkal segítsék a menhelyek munkáját és az ott élő állatok ellátását</a:t>
            </a:r>
          </a:p>
          <a:p>
            <a:pPr lvl="1"/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Különböző fizetési módok</a:t>
            </a:r>
          </a:p>
        </p:txBody>
      </p:sp>
    </p:spTree>
    <p:extLst>
      <p:ext uri="{BB962C8B-B14F-4D97-AF65-F5344CB8AC3E}">
        <p14:creationId xmlns:p14="http://schemas.microsoft.com/office/powerpoint/2010/main" val="4146381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48A90787-B80F-4077-908E-69C0D8BE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9DB46306-14DF-4E1D-9B70-757E3914C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7714" y="4012707"/>
            <a:ext cx="3311370" cy="1202231"/>
          </a:xfrm>
        </p:spPr>
        <p:txBody>
          <a:bodyPr>
            <a:norm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3398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églalap 38">
            <a:extLst>
              <a:ext uri="{FF2B5EF4-FFF2-40B4-BE49-F238E27FC236}">
                <a16:creationId xmlns:a16="http://schemas.microsoft.com/office/drawing/2014/main" id="{36E27C40-104A-4C05-A382-21A40999A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grpSp>
        <p:nvGrpSpPr>
          <p:cNvPr id="41" name="Csoport 40">
            <a:extLst>
              <a:ext uri="{FF2B5EF4-FFF2-40B4-BE49-F238E27FC236}">
                <a16:creationId xmlns:a16="http://schemas.microsoft.com/office/drawing/2014/main" id="{C1D78633-7222-4BD8-9B43-C5A3FE3FB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42" name="Szabadkézi sokszög 5">
              <a:extLst>
                <a:ext uri="{FF2B5EF4-FFF2-40B4-BE49-F238E27FC236}">
                  <a16:creationId xmlns:a16="http://schemas.microsoft.com/office/drawing/2014/main" id="{64A62ED5-69F8-4A9A-959F-BDFA4CB00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43" name="Szabadkézi sokszög 9">
              <a:extLst>
                <a:ext uri="{FF2B5EF4-FFF2-40B4-BE49-F238E27FC236}">
                  <a16:creationId xmlns:a16="http://schemas.microsoft.com/office/drawing/2014/main" id="{1E1E0581-3B45-45FA-909D-956C5BA8C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44" name="Szabadkézi sokszög 13">
              <a:extLst>
                <a:ext uri="{FF2B5EF4-FFF2-40B4-BE49-F238E27FC236}">
                  <a16:creationId xmlns:a16="http://schemas.microsoft.com/office/drawing/2014/main" id="{05474103-4A93-4198-B2FA-45EC74FD5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</p:grpSp>
      <p:sp useBgFill="1">
        <p:nvSpPr>
          <p:cNvPr id="46" name="Szabadkézi alakzat: Alakzat 45">
            <a:extLst>
              <a:ext uri="{FF2B5EF4-FFF2-40B4-BE49-F238E27FC236}">
                <a16:creationId xmlns:a16="http://schemas.microsoft.com/office/drawing/2014/main" id="{2A0F9152-48E3-49B1-872D-898BCB713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3466" y="643466"/>
            <a:ext cx="10905066" cy="5571066"/>
          </a:xfrm>
          <a:custGeom>
            <a:avLst/>
            <a:gdLst>
              <a:gd name="connsiteX0" fmla="*/ 317500 w 10905066"/>
              <a:gd name="connsiteY0" fmla="*/ 0 h 5571066"/>
              <a:gd name="connsiteX1" fmla="*/ 6969125 w 10905066"/>
              <a:gd name="connsiteY1" fmla="*/ 0 h 5571066"/>
              <a:gd name="connsiteX2" fmla="*/ 6969127 w 10905066"/>
              <a:gd name="connsiteY2" fmla="*/ 0 h 5571066"/>
              <a:gd name="connsiteX3" fmla="*/ 10587566 w 10905066"/>
              <a:gd name="connsiteY3" fmla="*/ 0 h 5571066"/>
              <a:gd name="connsiteX4" fmla="*/ 10651066 w 10905066"/>
              <a:gd name="connsiteY4" fmla="*/ 6350 h 5571066"/>
              <a:gd name="connsiteX5" fmla="*/ 10711391 w 10905066"/>
              <a:gd name="connsiteY5" fmla="*/ 23813 h 5571066"/>
              <a:gd name="connsiteX6" fmla="*/ 10763779 w 10905066"/>
              <a:gd name="connsiteY6" fmla="*/ 52388 h 5571066"/>
              <a:gd name="connsiteX7" fmla="*/ 10812991 w 10905066"/>
              <a:gd name="connsiteY7" fmla="*/ 93663 h 5571066"/>
              <a:gd name="connsiteX8" fmla="*/ 10849503 w 10905066"/>
              <a:gd name="connsiteY8" fmla="*/ 139700 h 5571066"/>
              <a:gd name="connsiteX9" fmla="*/ 10881253 w 10905066"/>
              <a:gd name="connsiteY9" fmla="*/ 195263 h 5571066"/>
              <a:gd name="connsiteX10" fmla="*/ 10898716 w 10905066"/>
              <a:gd name="connsiteY10" fmla="*/ 254000 h 5571066"/>
              <a:gd name="connsiteX11" fmla="*/ 10905066 w 10905066"/>
              <a:gd name="connsiteY11" fmla="*/ 319088 h 5571066"/>
              <a:gd name="connsiteX12" fmla="*/ 10905066 w 10905066"/>
              <a:gd name="connsiteY12" fmla="*/ 1556279 h 5571066"/>
              <a:gd name="connsiteX13" fmla="*/ 10905066 w 10905066"/>
              <a:gd name="connsiteY13" fmla="*/ 4014788 h 5571066"/>
              <a:gd name="connsiteX14" fmla="*/ 10905066 w 10905066"/>
              <a:gd name="connsiteY14" fmla="*/ 5251979 h 5571066"/>
              <a:gd name="connsiteX15" fmla="*/ 10898716 w 10905066"/>
              <a:gd name="connsiteY15" fmla="*/ 5317066 h 5571066"/>
              <a:gd name="connsiteX16" fmla="*/ 10881253 w 10905066"/>
              <a:gd name="connsiteY16" fmla="*/ 5375804 h 5571066"/>
              <a:gd name="connsiteX17" fmla="*/ 10849503 w 10905066"/>
              <a:gd name="connsiteY17" fmla="*/ 5431366 h 5571066"/>
              <a:gd name="connsiteX18" fmla="*/ 10812991 w 10905066"/>
              <a:gd name="connsiteY18" fmla="*/ 5478991 h 5571066"/>
              <a:gd name="connsiteX19" fmla="*/ 10763779 w 10905066"/>
              <a:gd name="connsiteY19" fmla="*/ 5518679 h 5571066"/>
              <a:gd name="connsiteX20" fmla="*/ 10711391 w 10905066"/>
              <a:gd name="connsiteY20" fmla="*/ 5547254 h 5571066"/>
              <a:gd name="connsiteX21" fmla="*/ 10651066 w 10905066"/>
              <a:gd name="connsiteY21" fmla="*/ 5564716 h 5571066"/>
              <a:gd name="connsiteX22" fmla="*/ 10587566 w 10905066"/>
              <a:gd name="connsiteY22" fmla="*/ 5571066 h 5571066"/>
              <a:gd name="connsiteX23" fmla="*/ 6969125 w 10905066"/>
              <a:gd name="connsiteY23" fmla="*/ 5571066 h 5571066"/>
              <a:gd name="connsiteX24" fmla="*/ 3935941 w 10905066"/>
              <a:gd name="connsiteY24" fmla="*/ 5571066 h 5571066"/>
              <a:gd name="connsiteX25" fmla="*/ 317500 w 10905066"/>
              <a:gd name="connsiteY25" fmla="*/ 5571066 h 5571066"/>
              <a:gd name="connsiteX26" fmla="*/ 254000 w 10905066"/>
              <a:gd name="connsiteY26" fmla="*/ 5564716 h 5571066"/>
              <a:gd name="connsiteX27" fmla="*/ 193675 w 10905066"/>
              <a:gd name="connsiteY27" fmla="*/ 5547254 h 5571066"/>
              <a:gd name="connsiteX28" fmla="*/ 141288 w 10905066"/>
              <a:gd name="connsiteY28" fmla="*/ 5518679 h 5571066"/>
              <a:gd name="connsiteX29" fmla="*/ 92075 w 10905066"/>
              <a:gd name="connsiteY29" fmla="*/ 5478991 h 5571066"/>
              <a:gd name="connsiteX30" fmla="*/ 55563 w 10905066"/>
              <a:gd name="connsiteY30" fmla="*/ 5431366 h 5571066"/>
              <a:gd name="connsiteX31" fmla="*/ 23813 w 10905066"/>
              <a:gd name="connsiteY31" fmla="*/ 5375804 h 5571066"/>
              <a:gd name="connsiteX32" fmla="*/ 6350 w 10905066"/>
              <a:gd name="connsiteY32" fmla="*/ 5317066 h 5571066"/>
              <a:gd name="connsiteX33" fmla="*/ 0 w 10905066"/>
              <a:gd name="connsiteY33" fmla="*/ 5251979 h 5571066"/>
              <a:gd name="connsiteX34" fmla="*/ 0 w 10905066"/>
              <a:gd name="connsiteY34" fmla="*/ 4014789 h 5571066"/>
              <a:gd name="connsiteX35" fmla="*/ 0 w 10905066"/>
              <a:gd name="connsiteY35" fmla="*/ 4014788 h 5571066"/>
              <a:gd name="connsiteX36" fmla="*/ 0 w 10905066"/>
              <a:gd name="connsiteY36" fmla="*/ 319088 h 5571066"/>
              <a:gd name="connsiteX37" fmla="*/ 6350 w 10905066"/>
              <a:gd name="connsiteY37" fmla="*/ 254000 h 5571066"/>
              <a:gd name="connsiteX38" fmla="*/ 23813 w 10905066"/>
              <a:gd name="connsiteY38" fmla="*/ 195263 h 5571066"/>
              <a:gd name="connsiteX39" fmla="*/ 55563 w 10905066"/>
              <a:gd name="connsiteY39" fmla="*/ 139700 h 5571066"/>
              <a:gd name="connsiteX40" fmla="*/ 92075 w 10905066"/>
              <a:gd name="connsiteY40" fmla="*/ 93663 h 5571066"/>
              <a:gd name="connsiteX41" fmla="*/ 141288 w 10905066"/>
              <a:gd name="connsiteY41" fmla="*/ 52388 h 5571066"/>
              <a:gd name="connsiteX42" fmla="*/ 193675 w 10905066"/>
              <a:gd name="connsiteY42" fmla="*/ 23813 h 5571066"/>
              <a:gd name="connsiteX43" fmla="*/ 254000 w 10905066"/>
              <a:gd name="connsiteY43" fmla="*/ 635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905066" h="5571066">
                <a:moveTo>
                  <a:pt x="317500" y="0"/>
                </a:moveTo>
                <a:lnTo>
                  <a:pt x="6969125" y="0"/>
                </a:lnTo>
                <a:lnTo>
                  <a:pt x="6969127" y="0"/>
                </a:lnTo>
                <a:lnTo>
                  <a:pt x="10587566" y="0"/>
                </a:lnTo>
                <a:lnTo>
                  <a:pt x="10651066" y="6350"/>
                </a:lnTo>
                <a:lnTo>
                  <a:pt x="10711391" y="23813"/>
                </a:lnTo>
                <a:lnTo>
                  <a:pt x="10763779" y="52388"/>
                </a:lnTo>
                <a:lnTo>
                  <a:pt x="10812991" y="93663"/>
                </a:lnTo>
                <a:lnTo>
                  <a:pt x="10849503" y="139700"/>
                </a:lnTo>
                <a:lnTo>
                  <a:pt x="10881253" y="195263"/>
                </a:lnTo>
                <a:lnTo>
                  <a:pt x="10898716" y="254000"/>
                </a:lnTo>
                <a:lnTo>
                  <a:pt x="10905066" y="319088"/>
                </a:lnTo>
                <a:lnTo>
                  <a:pt x="10905066" y="1556279"/>
                </a:lnTo>
                <a:lnTo>
                  <a:pt x="10905066" y="4014788"/>
                </a:lnTo>
                <a:lnTo>
                  <a:pt x="10905066" y="5251979"/>
                </a:lnTo>
                <a:lnTo>
                  <a:pt x="10898716" y="5317066"/>
                </a:lnTo>
                <a:lnTo>
                  <a:pt x="10881253" y="5375804"/>
                </a:lnTo>
                <a:lnTo>
                  <a:pt x="10849503" y="5431366"/>
                </a:lnTo>
                <a:lnTo>
                  <a:pt x="10812991" y="5478991"/>
                </a:lnTo>
                <a:lnTo>
                  <a:pt x="10763779" y="5518679"/>
                </a:lnTo>
                <a:lnTo>
                  <a:pt x="10711391" y="5547254"/>
                </a:lnTo>
                <a:lnTo>
                  <a:pt x="10651066" y="5564716"/>
                </a:lnTo>
                <a:lnTo>
                  <a:pt x="10587566" y="5571066"/>
                </a:lnTo>
                <a:lnTo>
                  <a:pt x="6969125" y="5571066"/>
                </a:lnTo>
                <a:lnTo>
                  <a:pt x="3935941" y="5571066"/>
                </a:lnTo>
                <a:lnTo>
                  <a:pt x="317500" y="5571066"/>
                </a:lnTo>
                <a:lnTo>
                  <a:pt x="254000" y="5564716"/>
                </a:lnTo>
                <a:lnTo>
                  <a:pt x="193675" y="5547254"/>
                </a:lnTo>
                <a:lnTo>
                  <a:pt x="141288" y="5518679"/>
                </a:lnTo>
                <a:lnTo>
                  <a:pt x="92075" y="5478991"/>
                </a:lnTo>
                <a:lnTo>
                  <a:pt x="55563" y="5431366"/>
                </a:lnTo>
                <a:lnTo>
                  <a:pt x="23813" y="5375804"/>
                </a:lnTo>
                <a:lnTo>
                  <a:pt x="6350" y="5317066"/>
                </a:lnTo>
                <a:lnTo>
                  <a:pt x="0" y="5251979"/>
                </a:lnTo>
                <a:lnTo>
                  <a:pt x="0" y="4014789"/>
                </a:lnTo>
                <a:lnTo>
                  <a:pt x="0" y="4014788"/>
                </a:lnTo>
                <a:lnTo>
                  <a:pt x="0" y="319088"/>
                </a:lnTo>
                <a:lnTo>
                  <a:pt x="6350" y="254000"/>
                </a:lnTo>
                <a:lnTo>
                  <a:pt x="23813" y="195263"/>
                </a:lnTo>
                <a:lnTo>
                  <a:pt x="55563" y="139700"/>
                </a:lnTo>
                <a:lnTo>
                  <a:pt x="92075" y="93663"/>
                </a:lnTo>
                <a:lnTo>
                  <a:pt x="141288" y="52388"/>
                </a:lnTo>
                <a:lnTo>
                  <a:pt x="193675" y="23813"/>
                </a:lnTo>
                <a:lnTo>
                  <a:pt x="254000" y="635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</p:sp>
      <p:sp>
        <p:nvSpPr>
          <p:cNvPr id="48" name="Téglalap: Lekerekített sarkok 47">
            <a:extLst>
              <a:ext uri="{FF2B5EF4-FFF2-40B4-BE49-F238E27FC236}">
                <a16:creationId xmlns:a16="http://schemas.microsoft.com/office/drawing/2014/main" id="{23489F6D-90F9-4863-AC28-04E23B84E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990" y="845990"/>
            <a:ext cx="10486868" cy="5166017"/>
          </a:xfrm>
          <a:prstGeom prst="roundRect">
            <a:avLst>
              <a:gd name="adj" fmla="val 3173"/>
            </a:avLst>
          </a:prstGeom>
          <a:noFill/>
          <a:ln w="444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F823A8A-47FD-4BFE-B43B-5621E6224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846" y="1055489"/>
            <a:ext cx="9486309" cy="1073572"/>
          </a:xfrm>
        </p:spPr>
        <p:txBody>
          <a:bodyPr rtlCol="0" anchor="ctr">
            <a:normAutofit/>
          </a:bodyPr>
          <a:lstStyle/>
          <a:p>
            <a:pPr algn="ctr"/>
            <a:r>
              <a:rPr lang="hu-HU" sz="3600" dirty="0"/>
              <a:t>Rövid összefoglaló az előadásról</a:t>
            </a:r>
          </a:p>
        </p:txBody>
      </p:sp>
      <p:cxnSp>
        <p:nvCxnSpPr>
          <p:cNvPr id="50" name="Egyenes összekötő 49">
            <a:extLst>
              <a:ext uri="{FF2B5EF4-FFF2-40B4-BE49-F238E27FC236}">
                <a16:creationId xmlns:a16="http://schemas.microsoft.com/office/drawing/2014/main" id="{B3CFF822-5B88-4257-86DB-464E3C755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0200" y="2240822"/>
            <a:ext cx="1371600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artalom helye 2">
            <a:extLst>
              <a:ext uri="{FF2B5EF4-FFF2-40B4-BE49-F238E27FC236}">
                <a16:creationId xmlns:a16="http://schemas.microsoft.com/office/drawing/2014/main" id="{E27B6076-C893-4682-81CC-FE42A4220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846" y="2438400"/>
            <a:ext cx="9486309" cy="3124200"/>
          </a:xfrm>
        </p:spPr>
        <p:txBody>
          <a:bodyPr rtlCol="0" anchor="ctr">
            <a:normAutofit/>
          </a:bodyPr>
          <a:lstStyle/>
          <a:p>
            <a:r>
              <a:rPr lang="hu-HU" sz="1800" dirty="0"/>
              <a:t>Mi a probléma, mi a megoldás rá? </a:t>
            </a:r>
          </a:p>
          <a:p>
            <a:r>
              <a:rPr lang="hu-HU" sz="1800" dirty="0"/>
              <a:t>Backend bemutatása</a:t>
            </a:r>
          </a:p>
          <a:p>
            <a:r>
              <a:rPr lang="hu-HU" sz="1800" dirty="0"/>
              <a:t>Frontend bemutatása</a:t>
            </a:r>
          </a:p>
          <a:p>
            <a:r>
              <a:rPr lang="hu-HU" sz="1800" dirty="0"/>
              <a:t>Adatbázis bemutatása</a:t>
            </a:r>
          </a:p>
          <a:p>
            <a:r>
              <a:rPr lang="hu-HU" sz="1800" dirty="0"/>
              <a:t>Reszponzivitás</a:t>
            </a:r>
          </a:p>
          <a:p>
            <a:r>
              <a:rPr lang="hu-HU" sz="1800" dirty="0"/>
              <a:t>Tesztelések</a:t>
            </a:r>
          </a:p>
          <a:p>
            <a:r>
              <a:rPr lang="hu-HU" sz="1800" dirty="0"/>
              <a:t>Csapatmunka</a:t>
            </a:r>
          </a:p>
          <a:p>
            <a:pPr rtl="0"/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2794997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823A8A-47FD-4BFE-B43B-5621E622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/>
            <a:r>
              <a:rPr lang="hu-HU" sz="3600" dirty="0"/>
              <a:t>A </a:t>
            </a:r>
            <a:r>
              <a:rPr lang="hu-HU" sz="4000" dirty="0"/>
              <a:t>probléma</a:t>
            </a:r>
            <a:r>
              <a:rPr lang="hu-HU" sz="3600" dirty="0"/>
              <a:t>				A megoldás</a:t>
            </a:r>
          </a:p>
        </p:txBody>
      </p:sp>
      <p:sp>
        <p:nvSpPr>
          <p:cNvPr id="34" name="Tartalom helye 2">
            <a:extLst>
              <a:ext uri="{FF2B5EF4-FFF2-40B4-BE49-F238E27FC236}">
                <a16:creationId xmlns:a16="http://schemas.microsoft.com/office/drawing/2014/main" id="{E27B6076-C893-4682-81CC-FE42A4220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908483"/>
          </a:xfrm>
        </p:spPr>
        <p:txBody>
          <a:bodyPr rtlCol="0" anchor="ctr">
            <a:normAutofit/>
          </a:bodyPr>
          <a:lstStyle/>
          <a:p>
            <a:pPr rtl="0"/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Túlterhelt állatmenhelyek</a:t>
            </a:r>
          </a:p>
          <a:p>
            <a:pPr rtl="0"/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Sok gazdátlan kisállat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29EBD3-F1B5-45AD-AE17-91026B84DD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Örökbefogadás népszerűsítése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71E9906-E1E2-4D4C-8EBD-AB01FDE1A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9" y="3656220"/>
            <a:ext cx="3698758" cy="24658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AE0CB4B-03E1-4CE3-874F-B4264A6A9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576" y="3656220"/>
            <a:ext cx="3777225" cy="2518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38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823A8A-47FD-4BFE-B43B-5621E622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/>
            <a:r>
              <a:rPr lang="hu-HU" sz="4000" dirty="0"/>
              <a:t>Backend</a:t>
            </a:r>
            <a:endParaRPr lang="hu-HU" sz="4800" dirty="0"/>
          </a:p>
        </p:txBody>
      </p:sp>
      <p:sp>
        <p:nvSpPr>
          <p:cNvPr id="34" name="Tartalom helye 2">
            <a:extLst>
              <a:ext uri="{FF2B5EF4-FFF2-40B4-BE49-F238E27FC236}">
                <a16:creationId xmlns:a16="http://schemas.microsoft.com/office/drawing/2014/main" id="{E27B6076-C893-4682-81CC-FE42A4220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23604" y="2840854"/>
            <a:ext cx="3380716" cy="3255146"/>
          </a:xfrm>
        </p:spPr>
        <p:txBody>
          <a:bodyPr rtlCol="0" anchor="ctr">
            <a:noAutofit/>
          </a:bodyPr>
          <a:lstStyle/>
          <a:p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backend egy RESTful API-t biztosító szerver, amely felelős az adatok kezeléséért és a kliensoldali kérések kiszolgálásáért. A fejlesztés során figyelembe vettük a tiszta kód elveit.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2E318A8-A454-45DD-8288-AFAA2D671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23" y="388943"/>
            <a:ext cx="5375779" cy="18844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1309D7F2-8737-4F28-9513-2504DE894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824" y="2494820"/>
            <a:ext cx="5405593" cy="3974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5383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7931BD-B676-4E7C-B5A4-A0F24101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Asztali alkalmazás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CEA9F9-DD41-41C6-8E16-6ECD6ACAC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79" y="1007598"/>
            <a:ext cx="8182922" cy="4432416"/>
          </a:xfrm>
          <a:prstGeom prst="rect">
            <a:avLst/>
          </a:prstGeom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F38D6D9C-F569-458E-A47F-8BBCE4FBD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/>
              <a:t>Ezen a felületen lehet jóváhagyni a valós menhelyeket. </a:t>
            </a:r>
          </a:p>
          <a:p>
            <a:r>
              <a:rPr lang="hu-HU" dirty="0"/>
              <a:t>Itt van lehetőség arra, hogy a nem létező menhelyeket kiszűrjük</a:t>
            </a:r>
          </a:p>
          <a:p>
            <a:r>
              <a:rPr lang="hu-HU" dirty="0"/>
              <a:t>Kérésre itt lehetséges törölni az aktív menhelyeket</a:t>
            </a:r>
          </a:p>
        </p:txBody>
      </p:sp>
    </p:spTree>
    <p:extLst>
      <p:ext uri="{BB962C8B-B14F-4D97-AF65-F5344CB8AC3E}">
        <p14:creationId xmlns:p14="http://schemas.microsoft.com/office/powerpoint/2010/main" val="344451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823A8A-47FD-4BFE-B43B-5621E622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/>
            <a:r>
              <a:rPr lang="hu-HU" sz="4000" dirty="0"/>
              <a:t>Frontend</a:t>
            </a:r>
            <a:endParaRPr lang="hu-HU" sz="3600" dirty="0"/>
          </a:p>
        </p:txBody>
      </p:sp>
      <p:sp>
        <p:nvSpPr>
          <p:cNvPr id="34" name="Tartalom helye 2">
            <a:extLst>
              <a:ext uri="{FF2B5EF4-FFF2-40B4-BE49-F238E27FC236}">
                <a16:creationId xmlns:a16="http://schemas.microsoft.com/office/drawing/2014/main" id="{E27B6076-C893-4682-81CC-FE42A4220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6488" y="2130641"/>
            <a:ext cx="3227832" cy="3965359"/>
          </a:xfrm>
        </p:spPr>
        <p:txBody>
          <a:bodyPr rtlCol="0" anchor="ctr">
            <a:normAutofit/>
          </a:bodyPr>
          <a:lstStyle/>
          <a:p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frontend React.js alapokon épül, amely egy dinamikus, komponensalapú architektúrát tesz lehetővé. A felhasználói felület reszponzív, így különböző eszközökön optimális megjelenítést biztosít.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4773C17-8213-4E5A-A0F6-185959276E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03"/>
          <a:stretch/>
        </p:blipFill>
        <p:spPr>
          <a:xfrm>
            <a:off x="1105636" y="471425"/>
            <a:ext cx="5827822" cy="2752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F290DF9-E705-4D10-84AE-DDE3D2733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637" y="3442931"/>
            <a:ext cx="5827821" cy="2943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1265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823A8A-47FD-4BFE-B43B-5621E6224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488" y="106533"/>
            <a:ext cx="3227715" cy="1171852"/>
          </a:xfrm>
        </p:spPr>
        <p:txBody>
          <a:bodyPr rtlCol="0" anchor="ctr">
            <a:normAutofit/>
          </a:bodyPr>
          <a:lstStyle/>
          <a:p>
            <a:pPr algn="ctr"/>
            <a:r>
              <a:rPr lang="hu-HU" sz="4000" dirty="0"/>
              <a:t>Adatbázis</a:t>
            </a:r>
            <a:endParaRPr lang="hu-HU" sz="3600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E2D8631-61D3-48BF-BD39-7AF5C96B2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7456" y="1278385"/>
            <a:ext cx="3906175" cy="5406500"/>
          </a:xfrm>
        </p:spPr>
        <p:txBody>
          <a:bodyPr>
            <a:noAutofit/>
          </a:bodyPr>
          <a:lstStyle/>
          <a:p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rendszer </a:t>
            </a:r>
            <a:r>
              <a:rPr lang="hu-H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NoSQL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adatbázist alkalmaz. Biztosítja a dinamikus szerkezetű adatkezelést és a gyors lekérdezéseket. </a:t>
            </a:r>
          </a:p>
          <a:p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 alábbi modelleket hoztuk létre: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Menhelyek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Naptár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Képek tárolása ( Amazon </a:t>
            </a:r>
            <a:r>
              <a:rPr lang="hu-H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AWS </a:t>
            </a:r>
            <a:r>
              <a:rPr lang="hu-H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CloudFront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8CA3059-0393-4E06-A20D-F9D37C24AE9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08758" y="1682016"/>
            <a:ext cx="130904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graphicFrame>
        <p:nvGraphicFramePr>
          <p:cNvPr id="7" name="Objektum 6">
            <a:extLst>
              <a:ext uri="{FF2B5EF4-FFF2-40B4-BE49-F238E27FC236}">
                <a16:creationId xmlns:a16="http://schemas.microsoft.com/office/drawing/2014/main" id="{D9BD23B5-B280-4617-BCFE-1D6521E10D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8409409"/>
              </p:ext>
            </p:extLst>
          </p:nvPr>
        </p:nvGraphicFramePr>
        <p:xfrm>
          <a:off x="408759" y="1229457"/>
          <a:ext cx="7421346" cy="4399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Kép" r:id="rId4" imgW="0" imgH="0" progId="StaticMetafile">
                  <p:embed/>
                </p:oleObj>
              </mc:Choice>
              <mc:Fallback>
                <p:oleObj name="Kép" r:id="rId4" imgW="0" imgH="0" progId="StaticMetafile">
                  <p:embed/>
                  <p:pic>
                    <p:nvPicPr>
                      <p:cNvPr id="0" name="rectole000000001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759" y="1229457"/>
                        <a:ext cx="7421346" cy="4399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2581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7CE574-2811-4B87-97CE-1CAEEA8D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4000" dirty="0"/>
              <a:t>Adatbázis modellek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89BD7B2-568E-49A0-9C3B-7B9555007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Menhelyek modell egy eleme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Naptár modell egy eleme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4B87F4B-C0B1-4C6C-8C5B-2B5CC5830D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6488" y="3278793"/>
            <a:ext cx="3227715" cy="2872197"/>
          </a:xfrm>
        </p:spPr>
        <p:txBody>
          <a:bodyPr>
            <a:normAutofit/>
          </a:bodyPr>
          <a:lstStyle/>
          <a:p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További modellek, a felhasználók, képek tárolása, </a:t>
            </a:r>
            <a:r>
              <a:rPr lang="hu-H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felület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2297085-2283-4ACA-8A61-DF9B1645D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79" y="10747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graphicFrame>
        <p:nvGraphicFramePr>
          <p:cNvPr id="6" name="Objektum 5">
            <a:extLst>
              <a:ext uri="{FF2B5EF4-FFF2-40B4-BE49-F238E27FC236}">
                <a16:creationId xmlns:a16="http://schemas.microsoft.com/office/drawing/2014/main" id="{B654A6EF-7413-4766-9547-E8DA9E47F1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5776351"/>
              </p:ext>
            </p:extLst>
          </p:nvPr>
        </p:nvGraphicFramePr>
        <p:xfrm>
          <a:off x="763479" y="1074737"/>
          <a:ext cx="7170738" cy="235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Kép" r:id="rId4" imgW="0" imgH="0" progId="StaticMetafile">
                  <p:embed/>
                </p:oleObj>
              </mc:Choice>
              <mc:Fallback>
                <p:oleObj name="Kép" r:id="rId4" imgW="0" imgH="0" progId="StaticMetafile">
                  <p:embed/>
                  <p:pic>
                    <p:nvPicPr>
                      <p:cNvPr id="0" name="rectole000000001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479" y="1074737"/>
                        <a:ext cx="7170738" cy="23542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7DD71853-585D-4187-8898-6C5E034B4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37" y="4616388"/>
            <a:ext cx="1289897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graphicFrame>
        <p:nvGraphicFramePr>
          <p:cNvPr id="10" name="Objektum 9">
            <a:extLst>
              <a:ext uri="{FF2B5EF4-FFF2-40B4-BE49-F238E27FC236}">
                <a16:creationId xmlns:a16="http://schemas.microsoft.com/office/drawing/2014/main" id="{1E851466-BF83-4232-BFDD-802413B090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122247"/>
              </p:ext>
            </p:extLst>
          </p:nvPr>
        </p:nvGraphicFramePr>
        <p:xfrm>
          <a:off x="692458" y="4616388"/>
          <a:ext cx="7312780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Kép" r:id="rId6" imgW="0" imgH="0" progId="StaticMetafile">
                  <p:embed/>
                </p:oleObj>
              </mc:Choice>
              <mc:Fallback>
                <p:oleObj name="Kép" r:id="rId6" imgW="0" imgH="0" progId="StaticMetafile">
                  <p:embed/>
                  <p:pic>
                    <p:nvPicPr>
                      <p:cNvPr id="0" name="rectole0000000017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458" y="4616388"/>
                        <a:ext cx="7312780" cy="13557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1379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823A8A-47FD-4BFE-B43B-5621E6224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377" y="131996"/>
            <a:ext cx="3773009" cy="938074"/>
          </a:xfrm>
        </p:spPr>
        <p:txBody>
          <a:bodyPr rtlCol="0" anchor="ctr">
            <a:normAutofit/>
          </a:bodyPr>
          <a:lstStyle/>
          <a:p>
            <a:pPr algn="ctr"/>
            <a:r>
              <a:rPr lang="hu-HU" sz="4000" dirty="0"/>
              <a:t>Reszponzivitás</a:t>
            </a:r>
            <a:endParaRPr lang="hu-HU" sz="3600" dirty="0"/>
          </a:p>
        </p:txBody>
      </p:sp>
      <p:sp>
        <p:nvSpPr>
          <p:cNvPr id="34" name="Tartalom helye 2">
            <a:extLst>
              <a:ext uri="{FF2B5EF4-FFF2-40B4-BE49-F238E27FC236}">
                <a16:creationId xmlns:a16="http://schemas.microsoft.com/office/drawing/2014/main" id="{E27B6076-C893-4682-81CC-FE42A4220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24605" y="4005826"/>
            <a:ext cx="5279047" cy="1976761"/>
          </a:xfrm>
        </p:spPr>
        <p:txBody>
          <a:bodyPr rtlCol="0" anchor="ctr">
            <a:noAutofit/>
          </a:bodyPr>
          <a:lstStyle/>
          <a:p>
            <a:pPr rtl="0"/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 alábbi képek, telefonon, tableten és asztali gépen készültek. </a:t>
            </a:r>
          </a:p>
          <a:p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felhasználói élmény egyforma minőségű minden platformon, ezzel garantálva a zavartalan navigációt és a funkciók teljes körű elérhetőségét.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C316008-3B62-45A9-AB0B-241EF2451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0"/>
          <a:stretch/>
        </p:blipFill>
        <p:spPr>
          <a:xfrm>
            <a:off x="2541407" y="953609"/>
            <a:ext cx="3554593" cy="42760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F20F82A-E67B-4E9A-A307-43FC9EC580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4" t="1999" r="-1"/>
          <a:stretch/>
        </p:blipFill>
        <p:spPr>
          <a:xfrm>
            <a:off x="701876" y="953609"/>
            <a:ext cx="1418267" cy="3052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B507E63C-287F-4EA3-8308-ED255C437F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98"/>
          <a:stretch/>
        </p:blipFill>
        <p:spPr>
          <a:xfrm>
            <a:off x="6425273" y="953609"/>
            <a:ext cx="5279047" cy="2611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9821245"/>
      </p:ext>
    </p:extLst>
  </p:cSld>
  <p:clrMapOvr>
    <a:masterClrMapping/>
  </p:clrMapOvr>
</p:sld>
</file>

<file path=ppt/theme/theme1.xml><?xml version="1.0" encoding="utf-8"?>
<a:theme xmlns:a="http://schemas.openxmlformats.org/drawingml/2006/main" name="Tollas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66_TF11309028.potx" id="{482AB026-43F6-4A54-B055-50C199F5F3DE}" vid="{B13B8EC3-0FE6-40E1-BDA9-F3C40187B46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7B8899B-5794-42FB-9137-8220A73767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28C3E1-D10B-4426-B05E-8E1CAFF03C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9290C9-6505-4B77-B628-A44276CB9D85}">
  <ds:schemaRefs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16c05727-aa75-4e4a-9b5f-8a80a1165891"/>
    <ds:schemaRef ds:uri="http://schemas.microsoft.com/office/infopath/2007/PartnerControls"/>
    <ds:schemaRef ds:uri="71af3243-3dd4-4a8d-8c0d-dd76da1f02a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Tollas arculat</Template>
  <TotalTime>0</TotalTime>
  <Words>999</Words>
  <Application>Microsoft Office PowerPoint</Application>
  <PresentationFormat>Szélesvásznú</PresentationFormat>
  <Paragraphs>100</Paragraphs>
  <Slides>15</Slides>
  <Notes>14</Notes>
  <HiddenSlides>0</HiddenSlides>
  <MMClips>0</MMClips>
  <ScaleCrop>false</ScaleCrop>
  <HeadingPairs>
    <vt:vector size="8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Beágyazott OLE kiszolgálók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Schoolbook</vt:lpstr>
      <vt:lpstr>Corbel</vt:lpstr>
      <vt:lpstr>Times New Roman</vt:lpstr>
      <vt:lpstr>Tollas</vt:lpstr>
      <vt:lpstr>Kép</vt:lpstr>
      <vt:lpstr>Menhely Térkép </vt:lpstr>
      <vt:lpstr>Rövid összefoglaló az előadásról</vt:lpstr>
      <vt:lpstr>A probléma    A megoldás</vt:lpstr>
      <vt:lpstr>Backend</vt:lpstr>
      <vt:lpstr>Asztali alkalmazás</vt:lpstr>
      <vt:lpstr>Frontend</vt:lpstr>
      <vt:lpstr>Adatbázis</vt:lpstr>
      <vt:lpstr>Adatbázis modellek</vt:lpstr>
      <vt:lpstr>Reszponzivitás</vt:lpstr>
      <vt:lpstr>Fehér dobozos tesztelés</vt:lpstr>
      <vt:lpstr>Fekete dobozos tesztelés</vt:lpstr>
      <vt:lpstr>Csapatmunkához használt platformok</vt:lpstr>
      <vt:lpstr>Csapatmunka felosztás</vt:lpstr>
      <vt:lpstr>Jövőbeli újítások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2025-02-25T09:57:14Z</dcterms:created>
  <dcterms:modified xsi:type="dcterms:W3CDTF">2025-04-14T10:20:30Z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